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8" r:id="rId8"/>
    <p:sldId id="269" r:id="rId9"/>
    <p:sldId id="271" r:id="rId10"/>
    <p:sldId id="272" r:id="rId11"/>
    <p:sldId id="270" r:id="rId12"/>
    <p:sldId id="263" r:id="rId13"/>
    <p:sldId id="267" r:id="rId14"/>
    <p:sldId id="264" r:id="rId15"/>
    <p:sldId id="273" r:id="rId16"/>
    <p:sldId id="26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43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64028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4954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1241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8478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0071105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5352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9376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3254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047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579378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234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08074F1-E9A5-4111-9B76-A52A57438A61}" type="datetimeFigureOut">
              <a:rPr lang="ru-RU" smtClean="0"/>
              <a:t>14.04.2025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9B8BB18-5DC9-4B7E-AC96-2132CF35D3C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1853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icekeyboards.com/nice-nano/" TargetMode="External"/><Relationship Id="rId2" Type="http://schemas.openxmlformats.org/officeDocument/2006/relationships/hyperlink" Target="https://habr.com/ru/articles/513494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aspberrypi.com/products/raspberry-pi-pico/" TargetMode="External"/><Relationship Id="rId5" Type="http://schemas.openxmlformats.org/officeDocument/2006/relationships/hyperlink" Target="https://wch-ic.com/products/CH583.html" TargetMode="External"/><Relationship Id="rId4" Type="http://schemas.openxmlformats.org/officeDocument/2006/relationships/hyperlink" Target="https://www.st.com/content/st_com/en/products/microcontrollers-microprocessors/stm32-32-bit-arm-cortex-mcus/stm32-wireless-mcus/stm32wb-series/stm32wbx5/stm32wb55cg.html#documentatio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86C04-AFD8-4062-A378-C0E5CFCFB9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800" spc="0" dirty="0"/>
              <a:t>программно-аппаратная система </a:t>
            </a:r>
            <a:br>
              <a:rPr lang="ru-RU" sz="4800" spc="0" dirty="0"/>
            </a:br>
            <a:r>
              <a:rPr lang="ru-RU" sz="4800" spc="0" dirty="0"/>
              <a:t>«Беспроводная клавиатура»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F215691-0B75-4005-AC83-6CAB76B533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Марчук Иван </a:t>
            </a:r>
          </a:p>
          <a:p>
            <a:r>
              <a:rPr lang="ru-RU" dirty="0"/>
              <a:t>ИУ6-41М</a:t>
            </a:r>
          </a:p>
        </p:txBody>
      </p:sp>
    </p:spTree>
    <p:extLst>
      <p:ext uri="{BB962C8B-B14F-4D97-AF65-F5344CB8AC3E}">
        <p14:creationId xmlns:p14="http://schemas.microsoft.com/office/powerpoint/2010/main" val="2572105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A1C8EC-CE9E-46F5-ABB8-27FAF19C2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CH582M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00001E-C11A-4500-AF42-CCCDCD430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Фото 1/2 Микроконтроллер CH582M">
            <a:extLst>
              <a:ext uri="{FF2B5EF4-FFF2-40B4-BE49-F238E27FC236}">
                <a16:creationId xmlns:a16="http://schemas.microsoft.com/office/drawing/2014/main" id="{882402FE-A093-4303-8AE5-8ED0D9BBF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245" y="3761294"/>
            <a:ext cx="2667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28F2A98-D085-4719-BCA1-460575BB7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245" y="264645"/>
            <a:ext cx="7741658" cy="3496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57AAED-6EA5-4F8D-864F-33A32567D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043" y="3675151"/>
            <a:ext cx="3516198" cy="300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944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CA89E4-2F12-496C-AAC0-2CB529941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Nice!Nano</a:t>
            </a:r>
            <a:br>
              <a:rPr lang="ru-RU" dirty="0"/>
            </a:br>
            <a:r>
              <a:rPr lang="ru-RU" dirty="0"/>
              <a:t>(</a:t>
            </a:r>
            <a:r>
              <a:rPr lang="fr-FR" dirty="0"/>
              <a:t>Nordic nRF52840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B17351-192D-4823-9D06-4F03D8323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26" name="Picture 2" descr="nice!nano">
            <a:extLst>
              <a:ext uri="{FF2B5EF4-FFF2-40B4-BE49-F238E27FC236}">
                <a16:creationId xmlns:a16="http://schemas.microsoft.com/office/drawing/2014/main" id="{EB39E130-0D6A-4ED3-86AB-D4C91173B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757" y="2177796"/>
            <a:ext cx="25336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ice!view">
            <a:extLst>
              <a:ext uri="{FF2B5EF4-FFF2-40B4-BE49-F238E27FC236}">
                <a16:creationId xmlns:a16="http://schemas.microsoft.com/office/drawing/2014/main" id="{D7F30CC6-1288-4368-A9CE-065ABD747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020" y="4373143"/>
            <a:ext cx="5127980" cy="2102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ice!nano">
            <a:extLst>
              <a:ext uri="{FF2B5EF4-FFF2-40B4-BE49-F238E27FC236}">
                <a16:creationId xmlns:a16="http://schemas.microsoft.com/office/drawing/2014/main" id="{B2F5361E-9770-4DF0-BD44-4D7E46E3B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4751" y="553048"/>
            <a:ext cx="4660640" cy="318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1059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F3604-4133-46AD-B853-EFAB318B8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решений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9DD80F8F-09B2-41CC-ADF8-E71E39E0E5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5963447"/>
              </p:ext>
            </p:extLst>
          </p:nvPr>
        </p:nvGraphicFramePr>
        <p:xfrm>
          <a:off x="1371279" y="1327233"/>
          <a:ext cx="9939119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8358">
                  <a:extLst>
                    <a:ext uri="{9D8B030D-6E8A-4147-A177-3AD203B41FA5}">
                      <a16:colId xmlns:a16="http://schemas.microsoft.com/office/drawing/2014/main" val="2901225671"/>
                    </a:ext>
                  </a:extLst>
                </a:gridCol>
                <a:gridCol w="1451728">
                  <a:extLst>
                    <a:ext uri="{9D8B030D-6E8A-4147-A177-3AD203B41FA5}">
                      <a16:colId xmlns:a16="http://schemas.microsoft.com/office/drawing/2014/main" val="1595667061"/>
                    </a:ext>
                  </a:extLst>
                </a:gridCol>
                <a:gridCol w="1323264">
                  <a:extLst>
                    <a:ext uri="{9D8B030D-6E8A-4147-A177-3AD203B41FA5}">
                      <a16:colId xmlns:a16="http://schemas.microsoft.com/office/drawing/2014/main" val="4215784935"/>
                    </a:ext>
                  </a:extLst>
                </a:gridCol>
                <a:gridCol w="1551911">
                  <a:extLst>
                    <a:ext uri="{9D8B030D-6E8A-4147-A177-3AD203B41FA5}">
                      <a16:colId xmlns:a16="http://schemas.microsoft.com/office/drawing/2014/main" val="1704997178"/>
                    </a:ext>
                  </a:extLst>
                </a:gridCol>
                <a:gridCol w="1690322">
                  <a:extLst>
                    <a:ext uri="{9D8B030D-6E8A-4147-A177-3AD203B41FA5}">
                      <a16:colId xmlns:a16="http://schemas.microsoft.com/office/drawing/2014/main" val="2515434351"/>
                    </a:ext>
                  </a:extLst>
                </a:gridCol>
                <a:gridCol w="1833536">
                  <a:extLst>
                    <a:ext uri="{9D8B030D-6E8A-4147-A177-3AD203B41FA5}">
                      <a16:colId xmlns:a16="http://schemas.microsoft.com/office/drawing/2014/main" val="3208949731"/>
                    </a:ext>
                  </a:extLst>
                </a:gridCol>
              </a:tblGrid>
              <a:tr h="666074">
                <a:tc>
                  <a:txBody>
                    <a:bodyPr/>
                    <a:lstStyle/>
                    <a:p>
                      <a:r>
                        <a:rPr lang="ru-RU" dirty="0"/>
                        <a:t>Микроконтроллер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Стоимость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Число выводов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Беспроводные интерфейсы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Наличие аппаратного </a:t>
                      </a:r>
                      <a:r>
                        <a:rPr lang="en-US" dirty="0"/>
                        <a:t>USB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Архитектура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436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Raspberry PI Pico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  <a:r>
                        <a:rPr lang="ru-RU" dirty="0"/>
                        <a:t>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BLE</a:t>
                      </a:r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5.2</a:t>
                      </a:r>
                    </a:p>
                    <a:p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2.4GHz</a:t>
                      </a:r>
                      <a:endParaRPr lang="ru-RU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WI-FI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USB 1.1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ARM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641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ESP32-C3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  <a:r>
                        <a:rPr lang="ru-RU" dirty="0"/>
                        <a:t>Р (</a:t>
                      </a:r>
                      <a:r>
                        <a:rPr lang="en-US" dirty="0"/>
                        <a:t>400</a:t>
                      </a:r>
                      <a:r>
                        <a:rPr lang="ru-RU" dirty="0"/>
                        <a:t>Р)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BLE</a:t>
                      </a:r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5</a:t>
                      </a:r>
                    </a:p>
                    <a:p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2.4GHz</a:t>
                      </a:r>
                      <a:endParaRPr lang="ru-RU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WI-FI</a:t>
                      </a:r>
                      <a:endParaRPr lang="fr-FR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USB 2.0</a:t>
                      </a:r>
                      <a:endParaRPr lang="ru-RU" dirty="0"/>
                    </a:p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RISC-V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760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STM32WB55CG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</a:t>
                      </a:r>
                      <a:r>
                        <a:rPr lang="ru-RU" dirty="0"/>
                        <a:t>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BLE</a:t>
                      </a:r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5.4</a:t>
                      </a:r>
                    </a:p>
                    <a:p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2.4GHz</a:t>
                      </a:r>
                      <a:endParaRPr lang="ru-RU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WI-FI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USB 2.0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ARM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8971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CH582M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160</a:t>
                      </a:r>
                      <a:r>
                        <a:rPr lang="ru-RU" dirty="0"/>
                        <a:t>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BLE 5.0</a:t>
                      </a:r>
                      <a:endParaRPr lang="fr-FR" dirty="0"/>
                    </a:p>
                    <a:p>
                      <a:r>
                        <a:rPr lang="fr-FR" dirty="0"/>
                        <a:t>2.4GHz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x </a:t>
                      </a:r>
                      <a:r>
                        <a:rPr lang="fr-FR" dirty="0"/>
                        <a:t>USB 2.0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RISC-V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683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Nice!Nano</a:t>
                      </a:r>
                      <a:br>
                        <a:rPr lang="fr-FR" dirty="0"/>
                      </a:br>
                      <a:r>
                        <a:rPr lang="fr-FR" dirty="0"/>
                        <a:t>(nRF52840)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25$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BLE</a:t>
                      </a:r>
                      <a:r>
                        <a:rPr lang="fr-FR" dirty="0"/>
                        <a:t> 5</a:t>
                      </a:r>
                    </a:p>
                    <a:p>
                      <a:r>
                        <a:rPr lang="it-IT" dirty="0"/>
                        <a:t>2.4 </a:t>
                      </a:r>
                      <a:r>
                        <a:rPr lang="fr-F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GHz</a:t>
                      </a:r>
                      <a:endParaRPr lang="ru-RU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WI-FI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USB 2.0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ARM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539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1706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A56167-BF61-440C-B7E2-2AB093AD1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Аргументация выбора микроконтроллера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88425F-0F17-47DD-B1DF-36F84778B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Современная архитектура RISC-V</a:t>
            </a:r>
          </a:p>
          <a:p>
            <a:r>
              <a:rPr lang="ru-RU" dirty="0"/>
              <a:t>Поддержка BLE 5.3 и двух USB 2.0</a:t>
            </a:r>
          </a:p>
          <a:p>
            <a:r>
              <a:rPr lang="ru-RU" dirty="0"/>
              <a:t>Низкая цена (от ~$1.5 за </a:t>
            </a:r>
            <a:r>
              <a:rPr lang="ru-RU" dirty="0" err="1"/>
              <a:t>dev</a:t>
            </a:r>
            <a:r>
              <a:rPr lang="ru-RU" dirty="0"/>
              <a:t>-плату)</a:t>
            </a:r>
          </a:p>
          <a:p>
            <a:r>
              <a:rPr lang="ru-RU" dirty="0"/>
              <a:t>Доступен на рынке СНГ</a:t>
            </a:r>
          </a:p>
          <a:p>
            <a:r>
              <a:rPr lang="ru-RU" dirty="0"/>
              <a:t>Много памяти: 512 КБ Flash / 32 КБ RAM</a:t>
            </a:r>
          </a:p>
          <a:p>
            <a:r>
              <a:rPr lang="ru-RU" dirty="0"/>
              <a:t>Поддержка USB HID и BLE HID </a:t>
            </a:r>
          </a:p>
          <a:p>
            <a:r>
              <a:rPr lang="ru-RU" dirty="0"/>
              <a:t>40 GPIO — достаточно для клавиатуры с периферией</a:t>
            </a:r>
          </a:p>
          <a:p>
            <a:r>
              <a:rPr lang="ru-RU" dirty="0"/>
              <a:t>Энергоэффективный</a:t>
            </a:r>
          </a:p>
          <a:p>
            <a:r>
              <a:rPr lang="ru-RU" dirty="0"/>
              <a:t>Известный производитель WCH (CH340, CH32 и др.)</a:t>
            </a:r>
          </a:p>
        </p:txBody>
      </p:sp>
    </p:spTree>
    <p:extLst>
      <p:ext uri="{BB962C8B-B14F-4D97-AF65-F5344CB8AC3E}">
        <p14:creationId xmlns:p14="http://schemas.microsoft.com/office/powerpoint/2010/main" val="1356506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016832-AC3A-4768-B22F-A6F80D6C8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Структурная схема клавиатуры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0D87C8-DAD7-40FB-A39F-DA68DC27F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34299D-F3B8-4F37-8418-698BCBA0C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509" y="1614250"/>
            <a:ext cx="7190982" cy="493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337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45F83B-0090-4D0F-AC8C-42D6639E2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Структурная схема </a:t>
            </a:r>
            <a:br>
              <a:rPr lang="ru-RU" dirty="0"/>
            </a:br>
            <a:r>
              <a:rPr lang="ru-RU" dirty="0"/>
              <a:t>питания клавиатуры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729582-4A39-4215-BE2C-A87ACCFC0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4DBC915-E520-4C6B-976E-510D939A2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525" y="2220658"/>
            <a:ext cx="8362950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729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B24868-0198-4C32-91DA-287827B8F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D35927-557C-4DA2-AD35-ECA54599D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Клавиатура на </a:t>
            </a:r>
            <a:r>
              <a:rPr lang="en-US" dirty="0"/>
              <a:t>ESP32 </a:t>
            </a:r>
            <a:r>
              <a:rPr lang="fr-FR" dirty="0">
                <a:hlinkClick r:id="rId2"/>
              </a:rPr>
              <a:t>https://habr.com/ru/articles/513494/</a:t>
            </a:r>
            <a:r>
              <a:rPr lang="fr-FR" dirty="0"/>
              <a:t> </a:t>
            </a:r>
          </a:p>
          <a:p>
            <a:r>
              <a:rPr lang="fr-FR" dirty="0"/>
              <a:t>Nice!Nano </a:t>
            </a:r>
            <a:r>
              <a:rPr lang="fr-FR" dirty="0">
                <a:hlinkClick r:id="rId3"/>
              </a:rPr>
              <a:t>https://nicekeyboards.com/nice-nano/</a:t>
            </a:r>
            <a:endParaRPr lang="fr-FR" dirty="0"/>
          </a:p>
          <a:p>
            <a:r>
              <a:rPr lang="fr-FR" dirty="0"/>
              <a:t>STM32 </a:t>
            </a:r>
            <a:r>
              <a:rPr lang="fr-FR" dirty="0">
                <a:hlinkClick r:id="rId4"/>
              </a:rPr>
              <a:t>https://www.st.com/content/st_com/en/products/microcontrollers-microprocessors/stm32-32-bit-arm-cortex-mcus/stm32-wireless-mcus/stm32wb-series/stm32wbx5/stm32wb55cg.html#documentation</a:t>
            </a:r>
            <a:endParaRPr lang="fr-FR" dirty="0"/>
          </a:p>
          <a:p>
            <a:r>
              <a:rPr lang="en-US" dirty="0"/>
              <a:t>CH583 </a:t>
            </a:r>
            <a:r>
              <a:rPr lang="en-US" dirty="0">
                <a:hlinkClick r:id="rId5"/>
              </a:rPr>
              <a:t>https://wch-ic.com/products/CH583.html</a:t>
            </a:r>
            <a:r>
              <a:rPr lang="en-US" dirty="0"/>
              <a:t> </a:t>
            </a:r>
          </a:p>
          <a:p>
            <a:r>
              <a:rPr lang="en-US" dirty="0"/>
              <a:t>Raspberry PI Pico </a:t>
            </a:r>
            <a:r>
              <a:rPr lang="fr-FR" dirty="0">
                <a:hlinkClick r:id="rId6"/>
              </a:rPr>
              <a:t>https://www.raspberrypi.com/products/raspberry-pi-pico/</a:t>
            </a:r>
            <a:r>
              <a:rPr lang="fr-FR" dirty="0"/>
              <a:t>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4566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144AAA-4552-4176-B55F-D5A47B593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89F9E4-C359-4E57-8718-D7D20AF0A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Нет проекта позволяющего построить специфическую клавиатуру без программирования</a:t>
            </a:r>
            <a:endParaRPr lang="en-US" dirty="0"/>
          </a:p>
          <a:p>
            <a:r>
              <a:rPr lang="ru-RU" dirty="0"/>
              <a:t>Готовые проекты предлагают использование отладочных плат как управляющих плат, я же хочу сделать плату предназначенную только для создания клавиатур</a:t>
            </a:r>
          </a:p>
          <a:p>
            <a:r>
              <a:rPr lang="ru-RU" dirty="0"/>
              <a:t>В первую очередь хотелось разработать базовую плату управления клавиатурой для ремонта других клавиатур и создания собственных.</a:t>
            </a:r>
          </a:p>
          <a:p>
            <a:r>
              <a:rPr lang="ru-RU" dirty="0"/>
              <a:t>Мало беспроводных решений работающих от  аккумулятора </a:t>
            </a:r>
          </a:p>
          <a:p>
            <a:r>
              <a:rPr lang="ru-RU" dirty="0"/>
              <a:t>Решения которые работают от аккумулятора не имеют защит аккумулятора от переразряда для экономии места на плате</a:t>
            </a:r>
          </a:p>
          <a:p>
            <a:r>
              <a:rPr lang="ru-RU" dirty="0"/>
              <a:t>Проект нацелен на энтузиастов которые захотят собрать себе клавиатуру смогут использовать управляющую плату клавиатуры как основу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017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2F0E8B-8A2F-4CB9-982C-81889690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D950A6-0015-408B-ACBB-10770172A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874" y="1825625"/>
            <a:ext cx="5685148" cy="4351338"/>
          </a:xfrm>
        </p:spPr>
        <p:txBody>
          <a:bodyPr numCol="1">
            <a:normAutofit fontScale="92500" lnSpcReduction="10000"/>
          </a:bodyPr>
          <a:lstStyle/>
          <a:p>
            <a:pPr marL="0" indent="0">
              <a:buNone/>
            </a:pPr>
            <a:r>
              <a:rPr lang="ru-RU" sz="4000" dirty="0"/>
              <a:t>Программно-аппаратная система «Беспроводная клавиатура», предназначенная для ввода текстовой информации в персональный компьютер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B8CFECC-DAAC-4E12-BF90-2C22957B3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825" y="807530"/>
            <a:ext cx="5461605" cy="249922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5FBE432-1ACA-4A54-BA55-4D860D1941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34" b="11746"/>
          <a:stretch/>
        </p:blipFill>
        <p:spPr>
          <a:xfrm>
            <a:off x="6447935" y="3527955"/>
            <a:ext cx="4822339" cy="26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68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AEA0FC-2A67-4C0F-B350-6FC7AA352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5AF9EF-65E9-4C82-842A-A270FB909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89893"/>
            <a:ext cx="10178322" cy="3593591"/>
          </a:xfrm>
        </p:spPr>
        <p:txBody>
          <a:bodyPr>
            <a:noAutofit/>
          </a:bodyPr>
          <a:lstStyle/>
          <a:p>
            <a:r>
              <a:rPr lang="ru-RU" sz="1900" dirty="0"/>
              <a:t>Анализ требований технического задания с точки зрения выбранной технологии и уточнение требований к программно-аппаратной системе: техническим средствам, внешним интерфейсам, а также к надежности и безопасности.</a:t>
            </a:r>
          </a:p>
          <a:p>
            <a:r>
              <a:rPr lang="ru-RU" sz="1900" dirty="0"/>
              <a:t>Анализ технического задания и разработка спецификаций</a:t>
            </a:r>
          </a:p>
          <a:p>
            <a:r>
              <a:rPr lang="ru-RU" sz="1900" dirty="0"/>
              <a:t>Анализ элементной базы (Выбрать микроконтроллер )</a:t>
            </a:r>
          </a:p>
          <a:p>
            <a:r>
              <a:rPr lang="ru-RU" sz="1900" dirty="0"/>
              <a:t>Анализ системы питания портативного электронного устройства (Спроектировать обвязку микроконтроллера) </a:t>
            </a:r>
          </a:p>
          <a:p>
            <a:r>
              <a:rPr lang="ru-RU" sz="1900" dirty="0"/>
              <a:t>Разработка структуры системы</a:t>
            </a:r>
          </a:p>
          <a:p>
            <a:r>
              <a:rPr lang="ru-RU" sz="1900" dirty="0"/>
              <a:t>Анализ эргономики устройств ввода текста.</a:t>
            </a:r>
          </a:p>
          <a:p>
            <a:r>
              <a:rPr lang="ru-RU" sz="1900" dirty="0"/>
              <a:t>Проектирование компонентов (Проектирование плат модулей управления клавиатурой)</a:t>
            </a:r>
          </a:p>
          <a:p>
            <a:r>
              <a:rPr lang="ru-RU" sz="1900" dirty="0"/>
              <a:t>Реализация компонентов с использованием выбранных средств и их автономное тестирование.</a:t>
            </a:r>
          </a:p>
          <a:p>
            <a:r>
              <a:rPr lang="ru-RU" sz="1900" dirty="0"/>
              <a:t>Сборка устройства и его комплексное тестирование.</a:t>
            </a:r>
          </a:p>
        </p:txBody>
      </p:sp>
    </p:spTree>
    <p:extLst>
      <p:ext uri="{BB962C8B-B14F-4D97-AF65-F5344CB8AC3E}">
        <p14:creationId xmlns:p14="http://schemas.microsoft.com/office/powerpoint/2010/main" val="3987384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BB290E-C3A9-41AC-94FB-57D226C27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Предметная область</a:t>
            </a:r>
            <a:br>
              <a:rPr lang="ru-RU" dirty="0"/>
            </a:br>
            <a:br>
              <a:rPr lang="ru-RU" sz="3100" dirty="0"/>
            </a:br>
            <a:r>
              <a:rPr lang="ru-RU" sz="3100" dirty="0"/>
              <a:t>Варианты микроконтроллеров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3B609A-19F6-415C-894C-B6C5ADCDB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800" dirty="0"/>
              <a:t>nRF24L</a:t>
            </a:r>
            <a:r>
              <a:rPr lang="ru-RU" sz="2800" dirty="0"/>
              <a:t>01 или </a:t>
            </a:r>
            <a:r>
              <a:rPr lang="en-US" sz="2800" dirty="0"/>
              <a:t>HC-05</a:t>
            </a:r>
            <a:endParaRPr lang="ru-RU" sz="2800" dirty="0"/>
          </a:p>
          <a:p>
            <a:r>
              <a:rPr lang="en-US" sz="2800" dirty="0"/>
              <a:t>RP Zero</a:t>
            </a:r>
            <a:endParaRPr lang="ru-RU" sz="2800" dirty="0"/>
          </a:p>
          <a:p>
            <a:r>
              <a:rPr lang="en-US" sz="2800" dirty="0"/>
              <a:t>ESP32</a:t>
            </a:r>
            <a:endParaRPr lang="ru-RU" sz="2800" dirty="0"/>
          </a:p>
          <a:p>
            <a:r>
              <a:rPr lang="en-US" sz="2800" dirty="0"/>
              <a:t>STM32WB55CG </a:t>
            </a:r>
          </a:p>
          <a:p>
            <a:r>
              <a:rPr lang="fr-FR" sz="2800" dirty="0"/>
              <a:t>CH582M </a:t>
            </a:r>
            <a:endParaRPr lang="ru-RU" sz="2800" dirty="0"/>
          </a:p>
          <a:p>
            <a:r>
              <a:rPr lang="en-US" sz="2800" dirty="0" err="1"/>
              <a:t>Nice!Nano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578726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518FAF-2D3E-4F96-B3CD-B1CD6DE17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26452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nRF24L01</a:t>
            </a:r>
            <a:r>
              <a:rPr lang="ru-RU" dirty="0"/>
              <a:t> или </a:t>
            </a:r>
            <a:r>
              <a:rPr lang="en-US" dirty="0"/>
              <a:t>HC</a:t>
            </a:r>
            <a:r>
              <a:rPr lang="ru-RU" dirty="0"/>
              <a:t>-05 в связке с микроконтроллером</a:t>
            </a:r>
          </a:p>
        </p:txBody>
      </p:sp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A8FAA7A5-FDDB-491F-9B0A-A6706CAEF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894" y="2345091"/>
            <a:ext cx="2752526" cy="20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cture background">
            <a:extLst>
              <a:ext uri="{FF2B5EF4-FFF2-40B4-BE49-F238E27FC236}">
                <a16:creationId xmlns:a16="http://schemas.microsoft.com/office/drawing/2014/main" id="{FBE4E98A-28BB-4EBF-AFBE-13ED99376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2325" y="4977173"/>
            <a:ext cx="1258657" cy="1258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icture background">
            <a:extLst>
              <a:ext uri="{FF2B5EF4-FFF2-40B4-BE49-F238E27FC236}">
                <a16:creationId xmlns:a16="http://schemas.microsoft.com/office/drawing/2014/main" id="{C99C0C3D-BFA9-4F5E-AD3A-953F3982D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077" y="4901758"/>
            <a:ext cx="1872468" cy="151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8" descr="Picture background">
            <a:extLst>
              <a:ext uri="{FF2B5EF4-FFF2-40B4-BE49-F238E27FC236}">
                <a16:creationId xmlns:a16="http://schemas.microsoft.com/office/drawing/2014/main" id="{7F178061-268F-434D-A4C7-1793CDB83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020" y="2388091"/>
            <a:ext cx="1872468" cy="151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icture background">
            <a:extLst>
              <a:ext uri="{FF2B5EF4-FFF2-40B4-BE49-F238E27FC236}">
                <a16:creationId xmlns:a16="http://schemas.microsoft.com/office/drawing/2014/main" id="{5EF462C9-854F-42B3-946E-9EF7EA8D6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201" y="2197035"/>
            <a:ext cx="2474247" cy="185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5D33168-C291-464A-AD03-FAFA9D4E0769}"/>
              </a:ext>
            </a:extLst>
          </p:cNvPr>
          <p:cNvSpPr/>
          <p:nvPr/>
        </p:nvSpPr>
        <p:spPr>
          <a:xfrm>
            <a:off x="3921551" y="1809946"/>
            <a:ext cx="8116477" cy="239440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9636ACA-4B4A-4A75-82E0-4F509287DE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8874" y="2378500"/>
            <a:ext cx="1819275" cy="1257300"/>
          </a:xfrm>
          <a:prstGeom prst="rect">
            <a:avLst/>
          </a:prstGeom>
        </p:spPr>
      </p:pic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CC50C360-E877-4273-AFF6-92890EEAB90D}"/>
              </a:ext>
            </a:extLst>
          </p:cNvPr>
          <p:cNvSpPr/>
          <p:nvPr/>
        </p:nvSpPr>
        <p:spPr>
          <a:xfrm>
            <a:off x="2499674" y="4782500"/>
            <a:ext cx="5616804" cy="181626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89E82F24-80F5-4BE1-8C95-7FC6EEBE55D0}"/>
              </a:ext>
            </a:extLst>
          </p:cNvPr>
          <p:cNvCxnSpPr>
            <a:cxnSpLocks/>
          </p:cNvCxnSpPr>
          <p:nvPr/>
        </p:nvCxnSpPr>
        <p:spPr>
          <a:xfrm>
            <a:off x="2163455" y="4242506"/>
            <a:ext cx="648215" cy="1148292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24A15D-0C20-4252-A8C2-862EE4F67AD2}"/>
              </a:ext>
            </a:extLst>
          </p:cNvPr>
          <p:cNvCxnSpPr/>
          <p:nvPr/>
        </p:nvCxnSpPr>
        <p:spPr>
          <a:xfrm>
            <a:off x="3592783" y="6100709"/>
            <a:ext cx="1508289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D1F5ABC4-4A0F-4152-A238-97E5C82FC6E0}"/>
              </a:ext>
            </a:extLst>
          </p:cNvPr>
          <p:cNvCxnSpPr>
            <a:cxnSpLocks/>
          </p:cNvCxnSpPr>
          <p:nvPr/>
        </p:nvCxnSpPr>
        <p:spPr>
          <a:xfrm>
            <a:off x="6714587" y="3778099"/>
            <a:ext cx="1056669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B6EA61AD-2705-45DA-ACB4-D53CA76BD848}"/>
              </a:ext>
            </a:extLst>
          </p:cNvPr>
          <p:cNvCxnSpPr>
            <a:cxnSpLocks/>
          </p:cNvCxnSpPr>
          <p:nvPr/>
        </p:nvCxnSpPr>
        <p:spPr>
          <a:xfrm flipH="1">
            <a:off x="9740967" y="3429000"/>
            <a:ext cx="58138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91913C-1985-4BC5-9609-44BFCE4FBC08}"/>
              </a:ext>
            </a:extLst>
          </p:cNvPr>
          <p:cNvSpPr txBox="1"/>
          <p:nvPr/>
        </p:nvSpPr>
        <p:spPr>
          <a:xfrm>
            <a:off x="2520189" y="4732699"/>
            <a:ext cx="100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Адаптер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2A561B-534E-4A16-9756-7B62DF097EA6}"/>
              </a:ext>
            </a:extLst>
          </p:cNvPr>
          <p:cNvSpPr txBox="1"/>
          <p:nvPr/>
        </p:nvSpPr>
        <p:spPr>
          <a:xfrm>
            <a:off x="5250729" y="1792601"/>
            <a:ext cx="1309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Клавиатура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E1F5734D-4E14-4930-B736-EE87C1FC58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8964" y="5106299"/>
            <a:ext cx="851245" cy="1222820"/>
          </a:xfrm>
          <a:prstGeom prst="rect">
            <a:avLst/>
          </a:prstGeo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CD0E409B-0EA6-464D-8682-5BCC11E0B4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5764" y="2422117"/>
            <a:ext cx="851245" cy="1222820"/>
          </a:xfrm>
          <a:prstGeom prst="rect">
            <a:avLst/>
          </a:prstGeom>
        </p:spPr>
      </p:pic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58B1C64D-B3EC-4981-8B68-6EBB0D2C83A8}"/>
              </a:ext>
            </a:extLst>
          </p:cNvPr>
          <p:cNvCxnSpPr/>
          <p:nvPr/>
        </p:nvCxnSpPr>
        <p:spPr>
          <a:xfrm flipH="1">
            <a:off x="5074863" y="2281191"/>
            <a:ext cx="517303" cy="1548658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36D6213-46A5-460A-91A0-DC8CF22532CD}"/>
              </a:ext>
            </a:extLst>
          </p:cNvPr>
          <p:cNvCxnSpPr/>
          <p:nvPr/>
        </p:nvCxnSpPr>
        <p:spPr>
          <a:xfrm flipH="1">
            <a:off x="5971339" y="4918603"/>
            <a:ext cx="517303" cy="1548658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id="{CDED2C61-1A42-48B6-981C-4B39CD7255AF}"/>
              </a:ext>
            </a:extLst>
          </p:cNvPr>
          <p:cNvCxnSpPr>
            <a:cxnSpLocks/>
          </p:cNvCxnSpPr>
          <p:nvPr/>
        </p:nvCxnSpPr>
        <p:spPr>
          <a:xfrm>
            <a:off x="6096000" y="3956729"/>
            <a:ext cx="0" cy="1145302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195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03956F-BF11-437D-950E-193949138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Pico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5C9C9C-2698-47ED-9EFC-F6EAE97E4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098" name="Picture 2" descr="Picture background">
            <a:extLst>
              <a:ext uri="{FF2B5EF4-FFF2-40B4-BE49-F238E27FC236}">
                <a16:creationId xmlns:a16="http://schemas.microsoft.com/office/drawing/2014/main" id="{09370BD1-761D-44B2-9D18-5182772ACB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68" r="29224"/>
          <a:stretch/>
        </p:blipFill>
        <p:spPr bwMode="auto">
          <a:xfrm>
            <a:off x="7993930" y="2460395"/>
            <a:ext cx="3261674" cy="322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698712-5D7C-4FF3-979E-A89606C80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648" y="1872978"/>
            <a:ext cx="6559280" cy="460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775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EBA141-C8B9-40E9-9DD8-60DCC7B4E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ESP32-C3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D47B9CD-3151-40F0-A75F-3787434FD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480" y="4654611"/>
            <a:ext cx="3839140" cy="2041503"/>
          </a:xfrm>
          <a:prstGeom prst="rect">
            <a:avLst/>
          </a:prstGeom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4FDAB954-6B1C-4691-94D2-F962B0878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820" y="227728"/>
            <a:ext cx="6260991" cy="426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A28A887A-7AF3-4413-8BF5-023886D8EB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3" t="14537" r="8252" b="2105"/>
          <a:stretch/>
        </p:blipFill>
        <p:spPr bwMode="auto">
          <a:xfrm>
            <a:off x="603315" y="3111439"/>
            <a:ext cx="4815505" cy="358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8598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781959-F250-456B-AD76-A71ED9EF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STM32WB55CG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4747E3-CE29-4831-B97A-F5D5DAFC3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FA2764E-0618-4F01-9141-27B18BAD7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337" y="1768221"/>
            <a:ext cx="5267325" cy="462915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9EC3D9C-A9EC-467A-B945-7B9DED4B3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4762" y="1776219"/>
            <a:ext cx="1104900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058287"/>
      </p:ext>
    </p:extLst>
  </p:cSld>
  <p:clrMapOvr>
    <a:masterClrMapping/>
  </p:clrMapOvr>
</p:sld>
</file>

<file path=ppt/theme/theme1.xml><?xml version="1.0" encoding="utf-8"?>
<a:theme xmlns:a="http://schemas.openxmlformats.org/drawingml/2006/main" name="Эмблема">
  <a:themeElements>
    <a:clrScheme name="Эмблема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Эмблема</Template>
  <TotalTime>711</TotalTime>
  <Words>483</Words>
  <Application>Microsoft Office PowerPoint</Application>
  <PresentationFormat>Широкоэкранный</PresentationFormat>
  <Paragraphs>101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Corbel</vt:lpstr>
      <vt:lpstr>Gill Sans MT</vt:lpstr>
      <vt:lpstr>Impact</vt:lpstr>
      <vt:lpstr>Эмблема</vt:lpstr>
      <vt:lpstr>программно-аппаратная система  «Беспроводная клавиатура»</vt:lpstr>
      <vt:lpstr>Актуальность темы</vt:lpstr>
      <vt:lpstr>Цель работы</vt:lpstr>
      <vt:lpstr>Задачи работы</vt:lpstr>
      <vt:lpstr>Предметная область  Варианты микроконтроллеров </vt:lpstr>
      <vt:lpstr>nRF24L01 или HC-05 в связке с микроконтроллером</vt:lpstr>
      <vt:lpstr>Raspberry PI Pico</vt:lpstr>
      <vt:lpstr>ESP32-C3</vt:lpstr>
      <vt:lpstr>STM32WB55CG</vt:lpstr>
      <vt:lpstr>CH582M</vt:lpstr>
      <vt:lpstr>Nice!Nano (Nordic nRF52840)</vt:lpstr>
      <vt:lpstr>Сравнение решений</vt:lpstr>
      <vt:lpstr>Аргументация выбора микроконтроллера</vt:lpstr>
      <vt:lpstr>Структурная схема клавиатуры</vt:lpstr>
      <vt:lpstr>Структурная схема  питания клавиатуры</vt:lpstr>
      <vt:lpstr>Источники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Ivan</dc:creator>
  <cp:lastModifiedBy>Ivan</cp:lastModifiedBy>
  <cp:revision>44</cp:revision>
  <dcterms:created xsi:type="dcterms:W3CDTF">2025-04-12T10:47:12Z</dcterms:created>
  <dcterms:modified xsi:type="dcterms:W3CDTF">2025-04-14T16:35:23Z</dcterms:modified>
</cp:coreProperties>
</file>

<file path=docProps/thumbnail.jpeg>
</file>